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280" r:id="rId3"/>
    <p:sldId id="290" r:id="rId4"/>
    <p:sldId id="258" r:id="rId5"/>
    <p:sldId id="259" r:id="rId6"/>
    <p:sldId id="260" r:id="rId7"/>
    <p:sldId id="262" r:id="rId8"/>
    <p:sldId id="281" r:id="rId9"/>
    <p:sldId id="298" r:id="rId10"/>
    <p:sldId id="263" r:id="rId11"/>
    <p:sldId id="291" r:id="rId12"/>
    <p:sldId id="292" r:id="rId13"/>
    <p:sldId id="265" r:id="rId14"/>
    <p:sldId id="266" r:id="rId15"/>
    <p:sldId id="267" r:id="rId16"/>
    <p:sldId id="296" r:id="rId17"/>
    <p:sldId id="299" r:id="rId18"/>
    <p:sldId id="268" r:id="rId19"/>
    <p:sldId id="282" r:id="rId20"/>
    <p:sldId id="300" r:id="rId21"/>
    <p:sldId id="295" r:id="rId22"/>
    <p:sldId id="294" r:id="rId23"/>
    <p:sldId id="297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74" d="100"/>
          <a:sy n="74" d="100"/>
        </p:scale>
        <p:origin x="55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9E728-0092-44E4-A078-5752334F6769}" type="datetimeFigureOut">
              <a:rPr lang="zh-CN" altLang="en-US" smtClean="0"/>
              <a:t>2020/9/26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7687E-44DA-47C2-9B8F-3E93EFE993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320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7687E-44DA-47C2-9B8F-3E93EFE993B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125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2F013-FA68-4D4D-9380-0FDEA80D6258}" type="datetimeFigureOut">
              <a:rPr lang="zh-CN" altLang="en-US" smtClean="0"/>
              <a:t>2020/9/26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459CE-58C8-4861-B571-4B7616C2F2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350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2F013-FA68-4D4D-9380-0FDEA80D6258}" type="datetimeFigureOut">
              <a:rPr lang="zh-CN" altLang="en-US" smtClean="0"/>
              <a:t>2020/9/26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459CE-58C8-4861-B571-4B7616C2F2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635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2F013-FA68-4D4D-9380-0FDEA80D6258}" type="datetimeFigureOut">
              <a:rPr lang="zh-CN" altLang="en-US" smtClean="0"/>
              <a:t>2020/9/26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459CE-58C8-4861-B571-4B7616C2F2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754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2F013-FA68-4D4D-9380-0FDEA80D6258}" type="datetimeFigureOut">
              <a:rPr lang="zh-CN" altLang="en-US" smtClean="0"/>
              <a:t>2020/9/26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459CE-58C8-4861-B571-4B7616C2F2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388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2F013-FA68-4D4D-9380-0FDEA80D6258}" type="datetimeFigureOut">
              <a:rPr lang="zh-CN" altLang="en-US" smtClean="0"/>
              <a:t>2020/9/26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459CE-58C8-4861-B571-4B7616C2F2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735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2F013-FA68-4D4D-9380-0FDEA80D6258}" type="datetimeFigureOut">
              <a:rPr lang="zh-CN" altLang="en-US" smtClean="0"/>
              <a:t>2020/9/26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459CE-58C8-4861-B571-4B7616C2F2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954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2F013-FA68-4D4D-9380-0FDEA80D6258}" type="datetimeFigureOut">
              <a:rPr lang="zh-CN" altLang="en-US" smtClean="0"/>
              <a:t>2020/9/26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459CE-58C8-4861-B571-4B7616C2F2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8857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2F013-FA68-4D4D-9380-0FDEA80D6258}" type="datetimeFigureOut">
              <a:rPr lang="zh-CN" altLang="en-US" smtClean="0"/>
              <a:t>2020/9/26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459CE-58C8-4861-B571-4B7616C2F2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348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2F013-FA68-4D4D-9380-0FDEA80D6258}" type="datetimeFigureOut">
              <a:rPr lang="zh-CN" altLang="en-US" smtClean="0"/>
              <a:t>2020/9/26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459CE-58C8-4861-B571-4B7616C2F2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289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2F013-FA68-4D4D-9380-0FDEA80D6258}" type="datetimeFigureOut">
              <a:rPr lang="zh-CN" altLang="en-US" smtClean="0"/>
              <a:t>2020/9/26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459CE-58C8-4861-B571-4B7616C2F2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99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2F013-FA68-4D4D-9380-0FDEA80D6258}" type="datetimeFigureOut">
              <a:rPr lang="zh-CN" altLang="en-US" smtClean="0"/>
              <a:t>2020/9/26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459CE-58C8-4861-B571-4B7616C2F2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5576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2F013-FA68-4D4D-9380-0FDEA80D6258}" type="datetimeFigureOut">
              <a:rPr lang="zh-CN" altLang="en-US" smtClean="0"/>
              <a:t>2020/9/26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1459CE-58C8-4861-B571-4B7616C2F2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2485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35214" y="2130426"/>
            <a:ext cx="7646987" cy="1470025"/>
          </a:xfrm>
        </p:spPr>
        <p:txBody>
          <a:bodyPr anchor="ctr">
            <a:normAutofit/>
          </a:bodyPr>
          <a:lstStyle/>
          <a:p>
            <a:pPr eaLnBrk="1" hangingPunct="1"/>
            <a:r>
              <a:rPr lang="en-US" altLang="zh-CN" b="1" dirty="0">
                <a:latin typeface="Book Antiqua" panose="02040602050305030304" pitchFamily="18" charset="0"/>
              </a:rPr>
              <a:t>English Stylistics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59925" y="3600451"/>
            <a:ext cx="8792424" cy="2102119"/>
          </a:xfrm>
        </p:spPr>
        <p:txBody>
          <a:bodyPr>
            <a:normAutofit fontScale="92500" lnSpcReduction="20000"/>
          </a:bodyPr>
          <a:lstStyle/>
          <a:p>
            <a:pPr algn="r" eaLnBrk="1" hangingPunct="1">
              <a:lnSpc>
                <a:spcPct val="200000"/>
              </a:lnSpc>
            </a:pPr>
            <a:r>
              <a:rPr lang="en-US" altLang="zh-CN" sz="3600" b="1" dirty="0">
                <a:latin typeface="Book Antiqua" panose="02040602050305030304" pitchFamily="18" charset="0"/>
              </a:rPr>
              <a:t>Week 3</a:t>
            </a:r>
          </a:p>
          <a:p>
            <a:pPr algn="r" eaLnBrk="1" hangingPunct="1">
              <a:lnSpc>
                <a:spcPct val="200000"/>
              </a:lnSpc>
            </a:pPr>
            <a:r>
              <a:rPr lang="en-US" altLang="zh-CN" sz="3600" b="1" dirty="0">
                <a:latin typeface="Book Antiqua" panose="02040602050305030304" pitchFamily="18" charset="0"/>
              </a:rPr>
              <a:t>Lexical features I</a:t>
            </a:r>
          </a:p>
        </p:txBody>
      </p:sp>
    </p:spTree>
    <p:extLst>
      <p:ext uri="{BB962C8B-B14F-4D97-AF65-F5344CB8AC3E}">
        <p14:creationId xmlns:p14="http://schemas.microsoft.com/office/powerpoint/2010/main" val="218782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Book Antiqua" panose="02040602050305030304" pitchFamily="18" charset="0"/>
              </a:rPr>
              <a:t>Creation of new “languages” 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59099" y="1720001"/>
            <a:ext cx="9038822" cy="4439032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3200" b="1" dirty="0" err="1" smtClean="0">
                <a:latin typeface="Book Antiqua" panose="02040602050305030304" pitchFamily="18" charset="0"/>
              </a:rPr>
              <a:t>Elvish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 (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The Lord of the Rings) </a:t>
            </a:r>
            <a:endParaRPr lang="en-US" altLang="zh-CN" sz="3200" b="1" dirty="0" smtClean="0">
              <a:latin typeface="Book Antiqua" panose="0204060205030503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Klingon (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Star Trek)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 </a:t>
            </a:r>
          </a:p>
          <a:p>
            <a:pPr eaLnBrk="1" hangingPunct="1">
              <a:lnSpc>
                <a:spcPct val="150000"/>
              </a:lnSpc>
            </a:pPr>
            <a:endParaRPr lang="en-US" altLang="zh-CN" sz="3200" b="1" dirty="0" smtClean="0">
              <a:latin typeface="Book Antiqua" panose="02040602050305030304" pitchFamily="18" charset="0"/>
            </a:endParaRPr>
          </a:p>
        </p:txBody>
      </p:sp>
      <p:pic>
        <p:nvPicPr>
          <p:cNvPr id="9220" name="Picture 6" descr="th?id=OI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391" y="2844504"/>
            <a:ext cx="3826595" cy="3507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373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Compound adjectives 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690688"/>
            <a:ext cx="10237631" cy="4439655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“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Not merely physical labor, I should add, but absolutely </a:t>
            </a:r>
            <a:r>
              <a:rPr lang="en-US" altLang="zh-CN" sz="3200" b="1" i="1" u="sng" dirty="0" smtClean="0">
                <a:latin typeface="Book Antiqua" panose="02040602050305030304" pitchFamily="18" charset="0"/>
              </a:rPr>
              <a:t>spine-bending, lung-racking, gut-ripping, ligament-tearing, and ball-breaking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 physical labor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.” </a:t>
            </a:r>
            <a:r>
              <a:rPr lang="en-US" altLang="zh-CN" b="1" dirty="0" smtClean="0">
                <a:latin typeface="Book Antiqua" panose="02040602050305030304" pitchFamily="18" charset="0"/>
              </a:rPr>
              <a:t>(from </a:t>
            </a:r>
            <a:r>
              <a:rPr lang="en-US" altLang="zh-CN" b="1" i="1" dirty="0" smtClean="0">
                <a:latin typeface="Book Antiqua" panose="02040602050305030304" pitchFamily="18" charset="0"/>
              </a:rPr>
              <a:t>Hyperion</a:t>
            </a:r>
            <a:r>
              <a:rPr lang="en-US" altLang="zh-CN" b="1" dirty="0" smtClean="0">
                <a:latin typeface="Book Antiqua" panose="02040602050305030304" pitchFamily="18" charset="0"/>
              </a:rPr>
              <a:t>)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33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In-class activities 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84101"/>
            <a:ext cx="10842938" cy="459286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Use a series of at least 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3 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compound adjectives to describe an exceptional experience</a:t>
            </a:r>
          </a:p>
          <a:p>
            <a:pPr>
              <a:lnSpc>
                <a:spcPct val="150000"/>
              </a:lnSpc>
            </a:pPr>
            <a:r>
              <a:rPr lang="en-US" altLang="zh-CN" sz="3200" b="1" i="1" dirty="0" smtClean="0">
                <a:latin typeface="Book Antiqua" panose="02040602050305030304" pitchFamily="18" charset="0"/>
              </a:rPr>
              <a:t>Examples: eye-opening, mouth-watering, single-handed</a:t>
            </a:r>
          </a:p>
          <a:p>
            <a:pPr>
              <a:lnSpc>
                <a:spcPct val="150000"/>
              </a:lnSpc>
            </a:pPr>
            <a:endParaRPr lang="en-US" altLang="zh-CN" sz="3200" b="1" dirty="0" smtClean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3200" b="1" dirty="0" smtClean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38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solidFill>
                  <a:schemeClr val="tx1"/>
                </a:solidFill>
                <a:latin typeface="Book Antiqua" panose="02040602050305030304" pitchFamily="18" charset="0"/>
              </a:rPr>
              <a:t>Word types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584102"/>
            <a:ext cx="11353800" cy="4548414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CONTENT words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(nouns, verbs, adjectives, adverbs)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FUNCTION words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(auxiliaries, prepositions, articles, pronouns, conjunctions) </a:t>
            </a:r>
          </a:p>
        </p:txBody>
      </p:sp>
    </p:spTree>
    <p:extLst>
      <p:ext uri="{BB962C8B-B14F-4D97-AF65-F5344CB8AC3E}">
        <p14:creationId xmlns:p14="http://schemas.microsoft.com/office/powerpoint/2010/main" val="277232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>
          <a:xfrm>
            <a:off x="360607" y="296214"/>
            <a:ext cx="11655381" cy="112142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dirty="0">
                <a:latin typeface="Book Antiqua" panose="02040602050305030304" pitchFamily="18" charset="0"/>
              </a:rPr>
              <a:t>Distribution of word types in English (BNC data) </a:t>
            </a:r>
            <a:endParaRPr lang="zh-CN" altLang="en-US" sz="4000" b="1" dirty="0">
              <a:latin typeface="Book Antiqua" panose="02040602050305030304" pitchFamily="18" charset="0"/>
            </a:endParaRPr>
          </a:p>
        </p:txBody>
      </p:sp>
      <p:pic>
        <p:nvPicPr>
          <p:cNvPr id="12291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19086" y="1250212"/>
            <a:ext cx="5852511" cy="5440362"/>
          </a:xfrm>
        </p:spPr>
      </p:pic>
    </p:spTree>
    <p:extLst>
      <p:ext uri="{BB962C8B-B14F-4D97-AF65-F5344CB8AC3E}">
        <p14:creationId xmlns:p14="http://schemas.microsoft.com/office/powerpoint/2010/main" val="261639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838200" y="541873"/>
            <a:ext cx="10515600" cy="1325563"/>
          </a:xfrm>
        </p:spPr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In-class reading: Text 7-8</a:t>
            </a:r>
            <a:endParaRPr lang="zh-CN" altLang="en-US" b="1" dirty="0" smtClean="0">
              <a:latin typeface="Book Antiqua" panose="02040602050305030304" pitchFamily="18" charset="0"/>
            </a:endParaRPr>
          </a:p>
        </p:txBody>
      </p:sp>
      <p:sp>
        <p:nvSpPr>
          <p:cNvPr id="13315" name="内容占位符 2"/>
          <p:cNvSpPr>
            <a:spLocks noGrp="1"/>
          </p:cNvSpPr>
          <p:nvPr>
            <p:ph idx="1"/>
          </p:nvPr>
        </p:nvSpPr>
        <p:spPr>
          <a:xfrm>
            <a:off x="1146220" y="1867436"/>
            <a:ext cx="9369380" cy="425872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Describe and compare the two rooms.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Who is living there? How is his/her life?</a:t>
            </a:r>
          </a:p>
          <a:p>
            <a:pPr>
              <a:lnSpc>
                <a:spcPct val="150000"/>
              </a:lnSpc>
            </a:pPr>
            <a:endParaRPr lang="en-US" altLang="zh-CN" sz="3200" b="1" dirty="0" smtClean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255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Mini-analysis of the lexical features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056068" y="1690688"/>
            <a:ext cx="10297732" cy="44862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latin typeface="Book Antiqua" panose="02040602050305030304" pitchFamily="18" charset="0"/>
              </a:rPr>
              <a:t>Identify the adjectives in the 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two texts. </a:t>
            </a:r>
            <a:endParaRPr lang="en-US" altLang="zh-CN" sz="3200" b="1" dirty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Calculate </a:t>
            </a:r>
            <a:r>
              <a:rPr lang="en-US" altLang="zh-CN" sz="3200" b="1" dirty="0">
                <a:latin typeface="Book Antiqua" panose="02040602050305030304" pitchFamily="18" charset="0"/>
              </a:rPr>
              <a:t>the proportion of 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adjectives.</a:t>
            </a:r>
            <a:r>
              <a:rPr lang="en-US" altLang="zh-CN" sz="3200" b="1" dirty="0">
                <a:latin typeface="Book Antiqua" panose="02040602050305030304" pitchFamily="18" charset="0"/>
                <a:sym typeface="Wingdings" panose="05000000000000000000" pitchFamily="2" charset="2"/>
              </a:rPr>
              <a:t> </a:t>
            </a:r>
            <a:endParaRPr lang="en-US" altLang="zh-CN" sz="3200" b="1" dirty="0" smtClean="0">
              <a:latin typeface="Book Antiqua" panose="02040602050305030304" pitchFamily="18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  <a:sym typeface="Wingdings" panose="05000000000000000000" pitchFamily="2" charset="2"/>
              </a:rPr>
              <a:t> </a:t>
            </a:r>
            <a:r>
              <a:rPr lang="en-US" altLang="zh-CN" sz="3200" b="1" dirty="0">
                <a:latin typeface="Book Antiqua" panose="02040602050305030304" pitchFamily="18" charset="0"/>
                <a:sym typeface="Wingdings" panose="05000000000000000000" pitchFamily="2" charset="2"/>
              </a:rPr>
              <a:t>135 words (Text 7) and 178 words (Text 8)</a:t>
            </a:r>
            <a:endParaRPr lang="en-US" altLang="zh-CN" sz="3200" b="1" dirty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What </a:t>
            </a:r>
            <a:r>
              <a:rPr lang="en-US" altLang="zh-CN" sz="3200" b="1" dirty="0">
                <a:latin typeface="Book Antiqua" panose="02040602050305030304" pitchFamily="18" charset="0"/>
              </a:rPr>
              <a:t>is the effect of this lexical feature?</a:t>
            </a:r>
          </a:p>
          <a:p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73688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7896" y="232781"/>
            <a:ext cx="10515600" cy="1325563"/>
          </a:xfrm>
        </p:spPr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Text 7 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2884" y="1403797"/>
            <a:ext cx="10908406" cy="508715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19/135 (14%)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Adjectives about size, color, shape, design, fabric and taste (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standard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, 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pleasant, modest, best, modern, proper, scientific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meticulous and excessive concern of the details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Vanity, conformism and Lack of personality </a:t>
            </a:r>
            <a:endParaRPr lang="zh-CN" altLang="en-US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63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>
          <a:xfrm>
            <a:off x="603562" y="365125"/>
            <a:ext cx="10750238" cy="1325563"/>
          </a:xfrm>
        </p:spPr>
        <p:txBody>
          <a:bodyPr/>
          <a:lstStyle/>
          <a:p>
            <a:r>
              <a:rPr lang="en-US" altLang="zh-CN" b="1" i="1" dirty="0" smtClean="0">
                <a:latin typeface="Book Antiqua" panose="02040602050305030304" pitchFamily="18" charset="0"/>
              </a:rPr>
              <a:t>Babbitt</a:t>
            </a:r>
            <a:r>
              <a:rPr lang="en-US" altLang="zh-CN" b="1" dirty="0" smtClean="0">
                <a:latin typeface="Book Antiqua" panose="02040602050305030304" pitchFamily="18" charset="0"/>
              </a:rPr>
              <a:t>, by S. Lewis (1922)</a:t>
            </a:r>
            <a:endParaRPr lang="zh-CN" altLang="en-US" b="1" dirty="0" smtClean="0">
              <a:latin typeface="Book Antiqua" panose="02040602050305030304" pitchFamily="18" charset="0"/>
            </a:endParaRPr>
          </a:p>
        </p:txBody>
      </p:sp>
      <p:sp>
        <p:nvSpPr>
          <p:cNvPr id="14339" name="内容占位符 2"/>
          <p:cNvSpPr>
            <a:spLocks noGrp="1"/>
          </p:cNvSpPr>
          <p:nvPr>
            <p:ph idx="1"/>
          </p:nvPr>
        </p:nvSpPr>
        <p:spPr>
          <a:xfrm>
            <a:off x="603562" y="1690688"/>
            <a:ext cx="7252551" cy="44862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latin typeface="Book Antiqua" panose="02040602050305030304" pitchFamily="18" charset="0"/>
              </a:rPr>
              <a:t>A </a:t>
            </a:r>
            <a:r>
              <a:rPr lang="en-US" altLang="zh-CN" sz="3200" b="1" u="sng" dirty="0">
                <a:latin typeface="Book Antiqua" panose="02040602050305030304" pitchFamily="18" charset="0"/>
              </a:rPr>
              <a:t>satirical</a:t>
            </a:r>
            <a:r>
              <a:rPr lang="en-US" altLang="zh-CN" sz="3200" b="1" dirty="0">
                <a:latin typeface="Book Antiqua" panose="02040602050305030304" pitchFamily="18" charset="0"/>
              </a:rPr>
              <a:t> novel about American culture and society that critiques the </a:t>
            </a:r>
            <a:r>
              <a:rPr lang="en-US" altLang="zh-CN" sz="3200" b="1" u="sng" dirty="0">
                <a:latin typeface="Book Antiqua" panose="02040602050305030304" pitchFamily="18" charset="0"/>
              </a:rPr>
              <a:t>vacuity</a:t>
            </a:r>
            <a:r>
              <a:rPr lang="en-US" altLang="zh-CN" sz="3200" b="1" dirty="0">
                <a:latin typeface="Book Antiqua" panose="02040602050305030304" pitchFamily="18" charset="0"/>
              </a:rPr>
              <a:t> of middle-class life and the social pressure toward </a:t>
            </a:r>
            <a:r>
              <a:rPr lang="en-US" altLang="zh-CN" sz="3200" b="1" u="sng" dirty="0">
                <a:latin typeface="Book Antiqua" panose="02040602050305030304" pitchFamily="18" charset="0"/>
              </a:rPr>
              <a:t>conformity</a:t>
            </a:r>
            <a:r>
              <a:rPr lang="en-US" altLang="zh-CN" sz="3200" b="1" dirty="0">
                <a:latin typeface="Book Antiqua" panose="02040602050305030304" pitchFamily="18" charset="0"/>
              </a:rPr>
              <a:t>. </a:t>
            </a:r>
            <a:endParaRPr lang="zh-CN" altLang="en-US" sz="3200" b="1" dirty="0" smtClean="0">
              <a:latin typeface="Book Antiqua" panose="02040602050305030304" pitchFamily="18" charset="0"/>
            </a:endParaRPr>
          </a:p>
        </p:txBody>
      </p:sp>
      <p:pic>
        <p:nvPicPr>
          <p:cNvPr id="14340" name="Picture 5" descr="Babbitt, Lewis 的图像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432" y="827468"/>
            <a:ext cx="3411310" cy="550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2433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Sinclair Lewis (1885-1951) 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690688"/>
            <a:ext cx="7764887" cy="459420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Nobel prize in literature (1930)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"</a:t>
            </a:r>
            <a:r>
              <a:rPr lang="en-US" altLang="zh-CN" sz="3200" b="1" dirty="0">
                <a:latin typeface="Book Antiqua" panose="02040602050305030304" pitchFamily="18" charset="0"/>
              </a:rPr>
              <a:t>for his </a:t>
            </a:r>
            <a:r>
              <a:rPr lang="en-US" altLang="zh-CN" sz="3200" b="1" u="sng" dirty="0">
                <a:latin typeface="Book Antiqua" panose="02040602050305030304" pitchFamily="18" charset="0"/>
              </a:rPr>
              <a:t>vigorous and graphic art of description </a:t>
            </a:r>
            <a:r>
              <a:rPr lang="en-US" altLang="zh-CN" sz="3200" b="1" dirty="0">
                <a:latin typeface="Book Antiqua" panose="02040602050305030304" pitchFamily="18" charset="0"/>
              </a:rPr>
              <a:t>and his ability to create, with wit and humor, new types of characters."</a:t>
            </a:r>
            <a:endParaRPr lang="zh-CN" altLang="en-US" sz="3200" b="1" dirty="0">
              <a:latin typeface="Book Antiqua" panose="02040602050305030304" pitchFamily="18" charset="0"/>
            </a:endParaRPr>
          </a:p>
        </p:txBody>
      </p:sp>
      <p:pic>
        <p:nvPicPr>
          <p:cNvPr id="4" name="Picture 2" descr="æ¥çæºå¾å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80" y="2485621"/>
            <a:ext cx="2947697" cy="399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15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Course requirements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04552" y="1558344"/>
            <a:ext cx="10349248" cy="479094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Participation 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  <a:sym typeface="Wingdings" panose="05000000000000000000" pitchFamily="2" charset="2"/>
              </a:rPr>
              <a:t> class attendance, punctuality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  <a:sym typeface="Wingdings" panose="05000000000000000000" pitchFamily="2" charset="2"/>
              </a:rPr>
              <a:t> discussion, Q&amp;A, in-class writing, etc. </a:t>
            </a:r>
            <a:endParaRPr lang="en-US" altLang="zh-CN" sz="3200" b="1" dirty="0" smtClean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Distraction 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  <a:sym typeface="Wingdings" panose="05000000000000000000" pitchFamily="2" charset="2"/>
              </a:rPr>
              <a:t> Cell phones, laptops, and other devices</a:t>
            </a:r>
            <a:endParaRPr lang="en-US" altLang="zh-CN" sz="3200" b="1" dirty="0" smtClean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3200" b="1" dirty="0" smtClean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3200" b="1" dirty="0" smtClean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endParaRPr lang="zh-CN" altLang="en-US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3837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Text 8 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04552" y="1571224"/>
            <a:ext cx="10349248" cy="460574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10/178 (6%) (first two paragraphs) 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Mostly about color (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white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), size and shape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Recurrence of “same” and “white”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A bare room with little human touch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A strong sense of deprivation</a:t>
            </a:r>
          </a:p>
          <a:p>
            <a:pPr>
              <a:lnSpc>
                <a:spcPct val="150000"/>
              </a:lnSpc>
            </a:pPr>
            <a:endParaRPr lang="en-US" altLang="zh-CN" sz="3200" b="1" dirty="0" smtClean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endParaRPr lang="zh-CN" altLang="en-US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09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7744" y="365125"/>
            <a:ext cx="10515600" cy="1325563"/>
          </a:xfrm>
        </p:spPr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The room </a:t>
            </a:r>
            <a:r>
              <a:rPr lang="en-US" altLang="zh-CN" b="1" dirty="0" smtClean="0">
                <a:latin typeface="Book Antiqua" panose="02040602050305030304" pitchFamily="18" charset="0"/>
              </a:rPr>
              <a:t>in the adapted TV episode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6417" y="1690688"/>
            <a:ext cx="7200396" cy="480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0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2123" y="365125"/>
            <a:ext cx="11513713" cy="1325563"/>
          </a:xfrm>
        </p:spPr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The Handmaid’s Tale, by Margaret Atwood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67061" y="1600536"/>
            <a:ext cx="6512543" cy="487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2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Next class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10614" y="1600536"/>
            <a:ext cx="10375006" cy="44862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Different nouns and verbs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English words of different origins</a:t>
            </a:r>
          </a:p>
        </p:txBody>
      </p:sp>
    </p:spTree>
    <p:extLst>
      <p:ext uri="{BB962C8B-B14F-4D97-AF65-F5344CB8AC3E}">
        <p14:creationId xmlns:p14="http://schemas.microsoft.com/office/powerpoint/2010/main" val="403967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Review 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8"/>
            <a:ext cx="11036121" cy="44862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Style – content, form, users, function 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Stylistics – a branch of linguistics 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Stylistic features: lexical, syntactic, phonological, </a:t>
            </a:r>
            <a:r>
              <a:rPr lang="en-US" altLang="zh-CN" sz="3200" b="1" dirty="0" err="1" smtClean="0">
                <a:latin typeface="Book Antiqua" panose="02040602050305030304" pitchFamily="18" charset="0"/>
              </a:rPr>
              <a:t>etc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 .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Impression </a:t>
            </a:r>
            <a:r>
              <a:rPr lang="en-US" altLang="zh-CN" sz="3200" b="1" dirty="0" smtClean="0">
                <a:latin typeface="Book Antiqua" panose="02040602050305030304" pitchFamily="18" charset="0"/>
                <a:sym typeface="Wingdings" panose="05000000000000000000" pitchFamily="2" charset="2"/>
              </a:rPr>
              <a:t> description  interpretation </a:t>
            </a:r>
            <a:endParaRPr lang="zh-CN" altLang="en-US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122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785611" y="304800"/>
            <a:ext cx="9425189" cy="1305058"/>
          </a:xfrm>
        </p:spPr>
        <p:txBody>
          <a:bodyPr/>
          <a:lstStyle/>
          <a:p>
            <a:pPr eaLnBrk="1" hangingPunct="1"/>
            <a:r>
              <a:rPr lang="en-US" altLang="zh-CN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Lexical features </a:t>
            </a:r>
            <a:r>
              <a:rPr lang="en-US" altLang="zh-CN" b="1" dirty="0" smtClean="0">
                <a:latin typeface="Book Antiqua" panose="02040602050305030304" pitchFamily="18" charset="0"/>
              </a:rPr>
              <a:t>(3 weeks)</a:t>
            </a:r>
            <a:endParaRPr lang="en-US" altLang="zh-CN" b="1" dirty="0" smtClean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56068" y="1609857"/>
            <a:ext cx="9704230" cy="4842457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Word formation</a:t>
            </a:r>
            <a:endParaRPr lang="en-US" altLang="zh-CN" sz="3200" b="1" dirty="0" smtClean="0">
              <a:latin typeface="Book Antiqua" panose="0204060205030503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Word types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English words of different origins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Register and lexical choices</a:t>
            </a:r>
            <a:r>
              <a:rPr lang="en-US" altLang="zh-CN" sz="3200" b="1" dirty="0">
                <a:latin typeface="Book Antiqua" panose="02040602050305030304" pitchFamily="18" charset="0"/>
              </a:rPr>
              <a:t>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Rhetorical devices </a:t>
            </a:r>
          </a:p>
          <a:p>
            <a:pPr eaLnBrk="1" hangingPunct="1">
              <a:lnSpc>
                <a:spcPct val="150000"/>
              </a:lnSpc>
            </a:pPr>
            <a:endParaRPr lang="en-US" altLang="zh-CN" sz="3200" b="1" dirty="0" smtClean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20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991673" y="271417"/>
            <a:ext cx="10117428" cy="1325563"/>
          </a:xfrm>
        </p:spPr>
        <p:txBody>
          <a:bodyPr/>
          <a:lstStyle/>
          <a:p>
            <a:pPr eaLnBrk="1" hangingPunct="1"/>
            <a:r>
              <a:rPr lang="en-US" altLang="zh-CN" b="1" dirty="0" smtClean="0">
                <a:latin typeface="Book Antiqua" panose="02040602050305030304" pitchFamily="18" charset="0"/>
              </a:rPr>
              <a:t>Word-formation processes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1674" y="1481070"/>
            <a:ext cx="10212946" cy="507213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Derivation (or Affixation)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Compounding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Blending and Clipping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Abbreviations, acronyms, </a:t>
            </a:r>
            <a:r>
              <a:rPr lang="en-US" altLang="zh-CN" sz="3200" b="1" dirty="0" err="1" smtClean="0">
                <a:latin typeface="Book Antiqua" panose="02040602050305030304" pitchFamily="18" charset="0"/>
              </a:rPr>
              <a:t>initialisms</a:t>
            </a:r>
            <a:endParaRPr lang="en-US" altLang="zh-CN" sz="3200" b="1" dirty="0" smtClean="0">
              <a:latin typeface="Book Antiqua" panose="0204060205030503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Neologism (coinage)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Borrowing and calque (loan translation)</a:t>
            </a:r>
          </a:p>
          <a:p>
            <a:pPr eaLnBrk="1" hangingPunct="1">
              <a:lnSpc>
                <a:spcPct val="150000"/>
              </a:lnSpc>
            </a:pPr>
            <a:endParaRPr lang="en-US" altLang="zh-CN" sz="3200" b="1" dirty="0" smtClean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49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Examples</a:t>
            </a:r>
            <a:endParaRPr lang="zh-CN" altLang="en-US" b="1" dirty="0" smtClean="0">
              <a:latin typeface="Book Antiqua" panose="02040602050305030304" pitchFamily="18" charset="0"/>
            </a:endParaRPr>
          </a:p>
        </p:txBody>
      </p:sp>
      <p:sp>
        <p:nvSpPr>
          <p:cNvPr id="6147" name="内容占位符 2"/>
          <p:cNvSpPr>
            <a:spLocks noGrp="1"/>
          </p:cNvSpPr>
          <p:nvPr>
            <p:ph sz="half" idx="1"/>
          </p:nvPr>
        </p:nvSpPr>
        <p:spPr>
          <a:xfrm>
            <a:off x="1571222" y="1690688"/>
            <a:ext cx="4448577" cy="448627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3600" b="1" i="1" dirty="0" smtClean="0">
                <a:latin typeface="Book Antiqua" panose="02040602050305030304" pitchFamily="18" charset="0"/>
              </a:rPr>
              <a:t>smog</a:t>
            </a:r>
            <a:endParaRPr lang="en-US" altLang="zh-CN" sz="3600" b="1" i="1" dirty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3600" b="1" i="1" dirty="0">
                <a:latin typeface="Book Antiqua" panose="02040602050305030304" pitchFamily="18" charset="0"/>
              </a:rPr>
              <a:t>CIA</a:t>
            </a:r>
          </a:p>
          <a:p>
            <a:pPr>
              <a:lnSpc>
                <a:spcPct val="150000"/>
              </a:lnSpc>
            </a:pPr>
            <a:r>
              <a:rPr lang="en-US" altLang="zh-CN" sz="3600" b="1" i="1" dirty="0">
                <a:latin typeface="Book Antiqua" panose="02040602050305030304" pitchFamily="18" charset="0"/>
              </a:rPr>
              <a:t>world-class</a:t>
            </a:r>
          </a:p>
          <a:p>
            <a:pPr>
              <a:lnSpc>
                <a:spcPct val="150000"/>
              </a:lnSpc>
            </a:pPr>
            <a:r>
              <a:rPr lang="en-US" altLang="zh-CN" sz="3600" b="1" i="1" dirty="0" smtClean="0">
                <a:latin typeface="Book Antiqua" panose="02040602050305030304" pitchFamily="18" charset="0"/>
              </a:rPr>
              <a:t>lab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3600" b="1" i="1" dirty="0" smtClean="0">
                <a:latin typeface="Book Antiqua" panose="02040602050305030304" pitchFamily="18" charset="0"/>
              </a:rPr>
              <a:t> </a:t>
            </a:r>
            <a:endParaRPr lang="en-US" altLang="zh-CN" sz="3600" b="1" i="1" dirty="0">
              <a:latin typeface="Book Antiqua" panose="02040602050305030304" pitchFamily="18" charset="0"/>
            </a:endParaRPr>
          </a:p>
          <a:p>
            <a:endParaRPr lang="zh-CN" altLang="en-US" i="1" dirty="0" smtClean="0">
              <a:latin typeface="Book Antiqua" panose="0204060205030503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sz="half" idx="2"/>
          </p:nvPr>
        </p:nvSpPr>
        <p:spPr>
          <a:xfrm>
            <a:off x="5257800" y="1690688"/>
            <a:ext cx="51816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60000"/>
              </a:lnSpc>
            </a:pPr>
            <a:r>
              <a:rPr lang="en-US" altLang="zh-CN" sz="3600" b="1" i="1" dirty="0">
                <a:latin typeface="Book Antiqua" panose="02040602050305030304" pitchFamily="18" charset="0"/>
              </a:rPr>
              <a:t>s</a:t>
            </a:r>
            <a:r>
              <a:rPr lang="en-US" altLang="zh-CN" sz="3600" b="1" i="1" dirty="0" smtClean="0">
                <a:latin typeface="Book Antiqua" panose="02040602050305030304" pitchFamily="18" charset="0"/>
              </a:rPr>
              <a:t>taycation</a:t>
            </a:r>
          </a:p>
          <a:p>
            <a:pPr>
              <a:lnSpc>
                <a:spcPct val="160000"/>
              </a:lnSpc>
            </a:pPr>
            <a:r>
              <a:rPr lang="en-US" altLang="zh-CN" sz="3600" b="1" i="1" dirty="0" smtClean="0">
                <a:latin typeface="Book Antiqua" panose="02040602050305030304" pitchFamily="18" charset="0"/>
              </a:rPr>
              <a:t>YOLO</a:t>
            </a:r>
          </a:p>
          <a:p>
            <a:pPr>
              <a:lnSpc>
                <a:spcPct val="160000"/>
              </a:lnSpc>
            </a:pPr>
            <a:r>
              <a:rPr lang="en-US" altLang="zh-CN" sz="3600" b="1" i="1" dirty="0">
                <a:latin typeface="Book Antiqua" panose="02040602050305030304" pitchFamily="18" charset="0"/>
              </a:rPr>
              <a:t>f</a:t>
            </a:r>
            <a:r>
              <a:rPr lang="en-US" altLang="zh-CN" sz="3600" b="1" i="1" dirty="0" smtClean="0">
                <a:latin typeface="Book Antiqua" panose="02040602050305030304" pitchFamily="18" charset="0"/>
              </a:rPr>
              <a:t>lu</a:t>
            </a:r>
          </a:p>
          <a:p>
            <a:pPr>
              <a:lnSpc>
                <a:spcPct val="160000"/>
              </a:lnSpc>
            </a:pPr>
            <a:r>
              <a:rPr lang="en-US" altLang="zh-CN" sz="3600" b="1" i="1" dirty="0">
                <a:latin typeface="Book Antiqua" panose="02040602050305030304" pitchFamily="18" charset="0"/>
              </a:rPr>
              <a:t>h</a:t>
            </a:r>
            <a:r>
              <a:rPr lang="en-US" altLang="zh-CN" sz="3600" b="1" i="1" dirty="0" smtClean="0">
                <a:latin typeface="Book Antiqua" panose="02040602050305030304" pitchFamily="18" charset="0"/>
              </a:rPr>
              <a:t>oney moon </a:t>
            </a:r>
          </a:p>
        </p:txBody>
      </p:sp>
    </p:spTree>
    <p:extLst>
      <p:ext uri="{BB962C8B-B14F-4D97-AF65-F5344CB8AC3E}">
        <p14:creationId xmlns:p14="http://schemas.microsoft.com/office/powerpoint/2010/main" val="32117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Stylistic effects of coinage </a:t>
            </a:r>
            <a:endParaRPr lang="zh-CN" altLang="en-US" dirty="0" smtClean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146219" y="1690688"/>
            <a:ext cx="9594761" cy="44862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In-class reading: Text 6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The power of “naming” </a:t>
            </a:r>
          </a:p>
        </p:txBody>
      </p:sp>
    </p:spTree>
    <p:extLst>
      <p:ext uri="{BB962C8B-B14F-4D97-AF65-F5344CB8AC3E}">
        <p14:creationId xmlns:p14="http://schemas.microsoft.com/office/powerpoint/2010/main" val="164366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913" y="365125"/>
            <a:ext cx="10812887" cy="1325563"/>
          </a:xfrm>
        </p:spPr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Lewis Carroll (1832-1898)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074" name="Picture 2" descr="æ¥çæºå¾å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66" y="2905963"/>
            <a:ext cx="2912245" cy="327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æ¥çæºå¾å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199" y="365125"/>
            <a:ext cx="3651393" cy="497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5577" y="1671575"/>
            <a:ext cx="2802046" cy="427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339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94454" cy="1325563"/>
          </a:xfrm>
        </p:spPr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“</a:t>
            </a:r>
            <a:r>
              <a:rPr lang="en-US" altLang="zh-CN" b="1" dirty="0" err="1" smtClean="0">
                <a:latin typeface="Book Antiqua" panose="02040602050305030304" pitchFamily="18" charset="0"/>
              </a:rPr>
              <a:t>Pensieve</a:t>
            </a:r>
            <a:r>
              <a:rPr lang="en-US" altLang="zh-CN" b="1" dirty="0" smtClean="0">
                <a:latin typeface="Book Antiqua" panose="02040602050305030304" pitchFamily="18" charset="0"/>
              </a:rPr>
              <a:t>” and “</a:t>
            </a:r>
            <a:r>
              <a:rPr lang="en-US" altLang="zh-CN" b="1" dirty="0" err="1" smtClean="0">
                <a:latin typeface="Book Antiqua" panose="02040602050305030304" pitchFamily="18" charset="0"/>
              </a:rPr>
              <a:t>Dementor</a:t>
            </a:r>
            <a:r>
              <a:rPr lang="en-US" altLang="zh-CN" b="1" dirty="0" smtClean="0">
                <a:latin typeface="Book Antiqua" panose="02040602050305030304" pitchFamily="18" charset="0"/>
              </a:rPr>
              <a:t>” in HP series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7161" y="1486048"/>
            <a:ext cx="4833951" cy="481355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54428"/>
            <a:ext cx="4494727" cy="451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7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518</Words>
  <Application>Microsoft Office PowerPoint</Application>
  <PresentationFormat>宽屏</PresentationFormat>
  <Paragraphs>87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9" baseType="lpstr">
      <vt:lpstr>等线</vt:lpstr>
      <vt:lpstr>等线 Light</vt:lpstr>
      <vt:lpstr>Arial</vt:lpstr>
      <vt:lpstr>Book Antiqua</vt:lpstr>
      <vt:lpstr>Wingdings</vt:lpstr>
      <vt:lpstr>Office 主题​​</vt:lpstr>
      <vt:lpstr>English Stylistics</vt:lpstr>
      <vt:lpstr>Course requirements</vt:lpstr>
      <vt:lpstr>Review </vt:lpstr>
      <vt:lpstr>Lexical features (3 weeks)</vt:lpstr>
      <vt:lpstr>Word-formation processes</vt:lpstr>
      <vt:lpstr>Examples</vt:lpstr>
      <vt:lpstr>Stylistic effects of coinage </vt:lpstr>
      <vt:lpstr>Lewis Carroll (1832-1898)</vt:lpstr>
      <vt:lpstr>“Pensieve” and “Dementor” in HP series</vt:lpstr>
      <vt:lpstr>Creation of new “languages” </vt:lpstr>
      <vt:lpstr>Compound adjectives </vt:lpstr>
      <vt:lpstr>In-class activities </vt:lpstr>
      <vt:lpstr>Word types</vt:lpstr>
      <vt:lpstr>Distribution of word types in English (BNC data) </vt:lpstr>
      <vt:lpstr>In-class reading: Text 7-8</vt:lpstr>
      <vt:lpstr>Mini-analysis of the lexical features</vt:lpstr>
      <vt:lpstr>Text 7 </vt:lpstr>
      <vt:lpstr>Babbitt, by S. Lewis (1922)</vt:lpstr>
      <vt:lpstr>Sinclair Lewis (1885-1951) </vt:lpstr>
      <vt:lpstr>Text 8 </vt:lpstr>
      <vt:lpstr>The room in the adapted TV episode</vt:lpstr>
      <vt:lpstr>The Handmaid’s Tale, by Margaret Atwood</vt:lpstr>
      <vt:lpstr>Next class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 Ye</dc:creator>
  <cp:lastModifiedBy>ZHU Ye</cp:lastModifiedBy>
  <cp:revision>59</cp:revision>
  <dcterms:created xsi:type="dcterms:W3CDTF">2018-09-23T04:31:37Z</dcterms:created>
  <dcterms:modified xsi:type="dcterms:W3CDTF">2020-09-26T07:02:22Z</dcterms:modified>
</cp:coreProperties>
</file>